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2" r:id="rId3"/>
    <p:sldId id="293" r:id="rId4"/>
    <p:sldId id="288" r:id="rId5"/>
    <p:sldId id="294" r:id="rId6"/>
    <p:sldId id="295" r:id="rId7"/>
    <p:sldId id="296" r:id="rId8"/>
    <p:sldId id="297" r:id="rId9"/>
    <p:sldId id="298" r:id="rId10"/>
    <p:sldId id="299" r:id="rId11"/>
    <p:sldId id="300" r:id="rId12"/>
    <p:sldId id="312" r:id="rId13"/>
    <p:sldId id="301" r:id="rId14"/>
    <p:sldId id="302" r:id="rId15"/>
    <p:sldId id="303" r:id="rId16"/>
    <p:sldId id="308" r:id="rId17"/>
    <p:sldId id="309" r:id="rId18"/>
    <p:sldId id="310" r:id="rId19"/>
    <p:sldId id="314" r:id="rId20"/>
    <p:sldId id="313" r:id="rId21"/>
    <p:sldId id="307" r:id="rId22"/>
    <p:sldId id="31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48B0"/>
    <a:srgbClr val="101324"/>
    <a:srgbClr val="8A52E7"/>
    <a:srgbClr val="154DE3"/>
    <a:srgbClr val="24172B"/>
    <a:srgbClr val="301F39"/>
    <a:srgbClr val="3A2646"/>
    <a:srgbClr val="144BDF"/>
    <a:srgbClr val="25192D"/>
    <a:srgbClr val="402A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14" autoAdjust="0"/>
    <p:restoredTop sz="94660"/>
  </p:normalViewPr>
  <p:slideViewPr>
    <p:cSldViewPr snapToGrid="0">
      <p:cViewPr>
        <p:scale>
          <a:sx n="100" d="100"/>
          <a:sy n="100" d="100"/>
        </p:scale>
        <p:origin x="-396" y="2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A60C72A-B1C9-48CC-8AD9-A377E2E7C9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C4093BC-0A0B-4781-A057-095810A00C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C834108-8A4A-4FE0-ACC9-B488AC35E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6CDF5-8BAC-418C-9E6D-63F0CF3033D9}" type="datetimeFigureOut">
              <a:rPr lang="en-IN" smtClean="0"/>
              <a:t>01-05-2022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1BC5877-A132-4485-94C2-CDFD3FDD0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632E932-3F32-4798-904E-08E757AA6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B5441-E24E-4A6F-AB59-D557F1B74C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73110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E9E7851-9E3A-4CD3-9D5F-108723F67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4D2F552F-E61D-4338-ACFC-412F587DC6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3817A41-1601-41FE-AF63-95D4915E4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6CDF5-8BAC-418C-9E6D-63F0CF3033D9}" type="datetimeFigureOut">
              <a:rPr lang="en-IN" smtClean="0"/>
              <a:t>01-05-2022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949E6DE-4FFE-4F79-A7C1-EF5F27EBD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93A9B4-5074-4446-8C9F-0D8B41D6A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B5441-E24E-4A6F-AB59-D557F1B74C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5096878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D95032F8-E870-43EA-93E5-44F0C9147E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A4DB5A7-1D40-47B6-A84A-132EE8527E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70AB8B6-C834-4681-98F7-24C5FF5E8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6CDF5-8BAC-418C-9E6D-63F0CF3033D9}" type="datetimeFigureOut">
              <a:rPr lang="en-IN" smtClean="0"/>
              <a:t>01-05-2022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E23BDAC-5FE3-4512-8376-DF716A08B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41D23AD-F64C-4D3E-BD80-DAC8216C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B5441-E24E-4A6F-AB59-D557F1B74C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9843027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6234C9F-2293-4309-A2C4-1B9C8020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6972839-69F7-49BF-AE5C-9826260A3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973E3C7-4314-4F10-BE51-3838A224D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6CDF5-8BAC-418C-9E6D-63F0CF3033D9}" type="datetimeFigureOut">
              <a:rPr lang="en-IN" smtClean="0"/>
              <a:t>01-05-2022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459FAAA-0094-4F59-9547-EFB31B8DC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E09B8C0-C5BB-4F33-B7F1-B020EA0C6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B5441-E24E-4A6F-AB59-D557F1B74C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0050679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69F6458-B00E-4914-94EA-134619EA0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5075A95-57AB-476C-AD82-5C24AEBFE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1990CF0-69F5-4395-BFA2-C001DBBFD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6CDF5-8BAC-418C-9E6D-63F0CF3033D9}" type="datetimeFigureOut">
              <a:rPr lang="en-IN" smtClean="0"/>
              <a:t>01-05-2022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1ADCB58-91F2-4746-9D9A-43DD9F5DF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E239E71-0CDA-49A4-BA11-7B53F18AD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B5441-E24E-4A6F-AB59-D557F1B74C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7513211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89EC4F5-CC43-42EC-B515-5EC7F2869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5BC62A3-0ED1-4947-9C51-138E0395B6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B9B92F0-F115-42D9-BC9F-F6AAA004C4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4BF83A5-1A6F-4749-A726-080B800C2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6CDF5-8BAC-418C-9E6D-63F0CF3033D9}" type="datetimeFigureOut">
              <a:rPr lang="en-IN" smtClean="0"/>
              <a:t>01-05-2022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13F82A2-4237-4361-B5D8-06EF8C38B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446F10E-4288-449F-9016-771C2AA04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B5441-E24E-4A6F-AB59-D557F1B74C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5653092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B46379-CA32-4E9A-8F84-85AA84291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B082C9E-D1C3-4BBE-A6FB-A5F03D23D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F363D1A1-43FF-44E3-B706-98168224E9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A28CE3B-8587-4018-93AC-33A6079A85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43CAA186-A955-40CA-9001-F1AAED2823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997ADD1B-6396-4C5B-A315-A686ECCE0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6CDF5-8BAC-418C-9E6D-63F0CF3033D9}" type="datetimeFigureOut">
              <a:rPr lang="en-IN" smtClean="0"/>
              <a:t>01-05-2022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4578B8EA-6291-4974-AA5E-A32CD7653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CAAE615E-0378-4EAA-A4EE-A814CE3A3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B5441-E24E-4A6F-AB59-D557F1B74C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7489357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5048305-97AA-4D22-8BB7-DECCF9B99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3BBA9642-4767-4EC6-8CCF-654B80A0D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6CDF5-8BAC-418C-9E6D-63F0CF3033D9}" type="datetimeFigureOut">
              <a:rPr lang="en-IN" smtClean="0"/>
              <a:t>01-05-2022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0DB912E-E40F-4813-8AAA-B41BB4841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A2B6B5E-A99F-48D8-AFDB-08614B36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B5441-E24E-4A6F-AB59-D557F1B74C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5902901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96178B16-6679-4436-A929-BF906CF95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6CDF5-8BAC-418C-9E6D-63F0CF3033D9}" type="datetimeFigureOut">
              <a:rPr lang="en-IN" smtClean="0"/>
              <a:t>01-05-2022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23E0058C-037F-48CE-8DAC-4AFD9E269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14FC1E0-40AD-4750-ACF3-1606F118F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B5441-E24E-4A6F-AB59-D557F1B74C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0880027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9DD2DCB-EE7F-4818-B9D3-36D0DC02D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865C35E-6CDE-4CDF-B904-FFB23C465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83824F1-262F-4BE6-820A-9DA5E424A6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0D6772E-9891-4D46-9A0C-CD96E1127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6CDF5-8BAC-418C-9E6D-63F0CF3033D9}" type="datetimeFigureOut">
              <a:rPr lang="en-IN" smtClean="0"/>
              <a:t>01-05-2022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14052EE-1686-421D-B772-E3D29AFA2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FD7FE62-1DFB-44B6-88A1-0833EB884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B5441-E24E-4A6F-AB59-D557F1B74C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9406435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34B54B0-4645-42B2-88DB-0D467B6F7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B7B7697-7850-4421-8283-6BBA86AEC8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19F0563-5009-45D5-83D7-44728DEEE6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04D310E-5DFF-4AF9-AA50-439E97EAA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6CDF5-8BAC-418C-9E6D-63F0CF3033D9}" type="datetimeFigureOut">
              <a:rPr lang="en-IN" smtClean="0"/>
              <a:t>01-05-2022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D920D2C-3C84-4683-9CCD-4CB8A1FD9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60B3F92-80F4-4B27-8103-4095C7397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B5441-E24E-4A6F-AB59-D557F1B74C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9704566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1F1D26"/>
            </a:gs>
            <a:gs pos="0">
              <a:srgbClr val="27154F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A992F963-BBD7-4A3A-82AF-5EDF6D4D4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AEDDCF1-5C3D-46D5-BC5F-224B5C236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ED97C58-D626-454C-9A67-666F06262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06CDF5-8BAC-418C-9E6D-63F0CF3033D9}" type="datetimeFigureOut">
              <a:rPr lang="en-IN" smtClean="0"/>
              <a:t>01-05-2022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60066FA-DC91-4121-9AE1-455747E899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2C96BC7-78CF-4871-8DF7-D3131B0C54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8B5441-E24E-4A6F-AB59-D557F1B74C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7998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image" Target="../media/image2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w3schools.com/" TargetMode="External"/><Relationship Id="rId4" Type="http://schemas.openxmlformats.org/officeDocument/2006/relationships/hyperlink" Target="https://developer.mozilla.org/en-U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171628"/>
            </a:gs>
            <a:gs pos="100000">
              <a:srgbClr val="101324"/>
            </a:gs>
            <a:gs pos="0">
              <a:srgbClr val="301F39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C4BC9F99-2703-41C1-BDCF-209EBC425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" y="258302"/>
            <a:ext cx="2013067" cy="62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C56550D-2CF1-4C68-A6F0-8D5C84D4A7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119" y="258302"/>
            <a:ext cx="1634553" cy="4597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441A8F1-92DF-429A-82CE-5AF35B26E0A5}"/>
              </a:ext>
            </a:extLst>
          </p:cNvPr>
          <p:cNvSpPr txBox="1"/>
          <p:nvPr/>
        </p:nvSpPr>
        <p:spPr>
          <a:xfrm>
            <a:off x="2155702" y="2805752"/>
            <a:ext cx="788059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0" b="1" dirty="0">
                <a:ln w="25400" cmpd="sng">
                  <a:solidFill>
                    <a:srgbClr val="C748B0"/>
                  </a:solidFill>
                </a:ln>
                <a:noFill/>
                <a:latin typeface="Poppins" panose="00000500000000000000" pitchFamily="2" charset="0"/>
                <a:cs typeface="Poppins" panose="00000500000000000000" pitchFamily="2" charset="0"/>
              </a:rPr>
              <a:t>CSS BASICS</a:t>
            </a:r>
            <a:endParaRPr lang="en-IN" sz="7500" b="1" dirty="0">
              <a:ln w="25400" cmpd="sng">
                <a:solidFill>
                  <a:srgbClr val="C748B0"/>
                </a:solidFill>
              </a:ln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33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3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="" xmlns:a16="http://schemas.microsoft.com/office/drawing/2014/main" id="{E2303127-E47B-4DD5-A21C-6C855A24E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466" y="6234545"/>
            <a:ext cx="286501" cy="34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B9C895C-A2DC-4DCC-81E3-194BB3EC7FBB}"/>
              </a:ext>
            </a:extLst>
          </p:cNvPr>
          <p:cNvSpPr txBox="1"/>
          <p:nvPr/>
        </p:nvSpPr>
        <p:spPr>
          <a:xfrm>
            <a:off x="3326606" y="412394"/>
            <a:ext cx="5538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smtClean="0">
                <a:solidFill>
                  <a:srgbClr val="8A52E7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CSS Margins</a:t>
            </a:r>
            <a:endParaRPr lang="en-IN" sz="4000" b="1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170D01F-37B5-47E0-94A3-2B9F3C6FCD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12" y="6164207"/>
            <a:ext cx="1241369" cy="349135"/>
          </a:xfrm>
          <a:prstGeom prst="rect">
            <a:avLst/>
          </a:prstGeom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033" y="1204913"/>
            <a:ext cx="4543425" cy="24384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27" name="Straight Arrow Connector 26"/>
          <p:cNvCxnSpPr/>
          <p:nvPr/>
        </p:nvCxnSpPr>
        <p:spPr>
          <a:xfrm flipH="1">
            <a:off x="6467475" y="2287071"/>
            <a:ext cx="585787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467475" y="2287071"/>
            <a:ext cx="6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60px</a:t>
            </a:r>
            <a:endParaRPr lang="en-IN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7424737" y="2382321"/>
            <a:ext cx="1" cy="36087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460456" y="2373867"/>
            <a:ext cx="6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30px</a:t>
            </a:r>
            <a:endParaRPr lang="en-IN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7460456" y="1915596"/>
            <a:ext cx="0" cy="2762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552379" y="1869042"/>
            <a:ext cx="80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30px</a:t>
            </a:r>
            <a:endParaRPr lang="en-IN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9415462" y="2287071"/>
            <a:ext cx="4953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381633" y="1915596"/>
            <a:ext cx="6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4</a:t>
            </a:r>
            <a:r>
              <a:rPr lang="en-IN" dirty="0" smtClean="0"/>
              <a:t>0px</a:t>
            </a:r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6543675" y="4305300"/>
            <a:ext cx="356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</a:t>
            </a:r>
            <a:r>
              <a:rPr lang="en-US" dirty="0" smtClean="0">
                <a:solidFill>
                  <a:schemeClr val="bg1"/>
                </a:solidFill>
              </a:rPr>
              <a:t>o </a:t>
            </a:r>
            <a:r>
              <a:rPr lang="en-US" dirty="0">
                <a:solidFill>
                  <a:schemeClr val="bg1"/>
                </a:solidFill>
              </a:rPr>
              <a:t>create space around elements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75327" y="4953000"/>
            <a:ext cx="3450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</a:t>
            </a:r>
            <a:r>
              <a:rPr lang="en-US" dirty="0" smtClean="0">
                <a:solidFill>
                  <a:schemeClr val="bg1"/>
                </a:solidFill>
              </a:rPr>
              <a:t>orizontally </a:t>
            </a:r>
            <a:r>
              <a:rPr lang="en-US" dirty="0">
                <a:solidFill>
                  <a:schemeClr val="bg1"/>
                </a:solidFill>
              </a:rPr>
              <a:t>center the </a:t>
            </a:r>
            <a:r>
              <a:rPr lang="en-US" dirty="0" smtClean="0">
                <a:solidFill>
                  <a:schemeClr val="bg1"/>
                </a:solidFill>
              </a:rPr>
              <a:t>element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  </a:t>
            </a:r>
            <a:r>
              <a:rPr lang="en-US" dirty="0">
                <a:solidFill>
                  <a:schemeClr val="bg1"/>
                </a:solidFill>
              </a:rPr>
              <a:t>within its </a:t>
            </a:r>
            <a:r>
              <a:rPr lang="en-US" dirty="0" smtClean="0">
                <a:solidFill>
                  <a:schemeClr val="bg1"/>
                </a:solidFill>
              </a:rPr>
              <a:t>container using auto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8" y="1204913"/>
            <a:ext cx="4619625" cy="486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07235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2" grpId="0"/>
      <p:bldP spid="34" grpId="0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3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="" xmlns:a16="http://schemas.microsoft.com/office/drawing/2014/main" id="{E2303127-E47B-4DD5-A21C-6C855A24E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466" y="6234545"/>
            <a:ext cx="286501" cy="34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B9C895C-A2DC-4DCC-81E3-194BB3EC7FBB}"/>
              </a:ext>
            </a:extLst>
          </p:cNvPr>
          <p:cNvSpPr txBox="1"/>
          <p:nvPr/>
        </p:nvSpPr>
        <p:spPr>
          <a:xfrm>
            <a:off x="3326606" y="412394"/>
            <a:ext cx="5538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smtClean="0">
                <a:solidFill>
                  <a:srgbClr val="8A52E7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CSS Padding</a:t>
            </a:r>
            <a:endParaRPr lang="en-IN" sz="4000" b="1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170D01F-37B5-47E0-94A3-2B9F3C6FCD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12" y="6164207"/>
            <a:ext cx="1241369" cy="349135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5"/>
          <a:stretch/>
        </p:blipFill>
        <p:spPr bwMode="auto">
          <a:xfrm>
            <a:off x="6528121" y="1201042"/>
            <a:ext cx="4752975" cy="2941438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6" name="Straight Arrow Connector 15"/>
          <p:cNvCxnSpPr/>
          <p:nvPr/>
        </p:nvCxnSpPr>
        <p:spPr>
          <a:xfrm flipH="1">
            <a:off x="6514779" y="2266591"/>
            <a:ext cx="585787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514779" y="2189319"/>
            <a:ext cx="6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60px</a:t>
            </a:r>
            <a:endParaRPr lang="en-IN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7367283" y="2645984"/>
            <a:ext cx="1" cy="36087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367284" y="2637530"/>
            <a:ext cx="6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30px</a:t>
            </a:r>
            <a:endParaRPr lang="en-IN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7467279" y="1848562"/>
            <a:ext cx="0" cy="36933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599683" y="1848562"/>
            <a:ext cx="80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30px</a:t>
            </a:r>
            <a:endParaRPr lang="en-IN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9338940" y="2373985"/>
            <a:ext cx="4953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268939" y="2009415"/>
            <a:ext cx="6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4</a:t>
            </a:r>
            <a:r>
              <a:rPr lang="en-IN" dirty="0" smtClean="0"/>
              <a:t>0px</a:t>
            </a:r>
            <a:endParaRPr lang="en-IN" dirty="0"/>
          </a:p>
        </p:txBody>
      </p:sp>
      <p:sp>
        <p:nvSpPr>
          <p:cNvPr id="28" name="TextBox 27"/>
          <p:cNvSpPr txBox="1"/>
          <p:nvPr/>
        </p:nvSpPr>
        <p:spPr>
          <a:xfrm>
            <a:off x="6584647" y="4849414"/>
            <a:ext cx="3924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</a:t>
            </a:r>
            <a:r>
              <a:rPr lang="en-US" dirty="0" smtClean="0">
                <a:solidFill>
                  <a:schemeClr val="bg1"/>
                </a:solidFill>
              </a:rPr>
              <a:t>o generate space within an element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1201042"/>
            <a:ext cx="4629150" cy="485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744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2" grpId="0"/>
      <p:bldP spid="25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3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="" xmlns:a16="http://schemas.microsoft.com/office/drawing/2014/main" id="{E2303127-E47B-4DD5-A21C-6C855A24E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466" y="6234545"/>
            <a:ext cx="286501" cy="34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B9C895C-A2DC-4DCC-81E3-194BB3EC7FBB}"/>
              </a:ext>
            </a:extLst>
          </p:cNvPr>
          <p:cNvSpPr txBox="1"/>
          <p:nvPr/>
        </p:nvSpPr>
        <p:spPr>
          <a:xfrm>
            <a:off x="3326606" y="412394"/>
            <a:ext cx="5538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smtClean="0">
                <a:solidFill>
                  <a:srgbClr val="8A52E7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Margin vs Padding</a:t>
            </a:r>
            <a:endParaRPr lang="en-IN" sz="4000" b="1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170D01F-37B5-47E0-94A3-2B9F3C6FCD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12" y="6164207"/>
            <a:ext cx="1241369" cy="349135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8" b="-1"/>
          <a:stretch/>
        </p:blipFill>
        <p:spPr bwMode="auto">
          <a:xfrm>
            <a:off x="3729038" y="1676400"/>
            <a:ext cx="4733925" cy="3576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5286375" y="1676400"/>
            <a:ext cx="9525" cy="42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729038" y="2305050"/>
            <a:ext cx="36671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095750" y="2647950"/>
            <a:ext cx="3048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743450" y="2105025"/>
            <a:ext cx="0" cy="5429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012898" y="2749034"/>
            <a:ext cx="5369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/>
              <a:t>30px</a:t>
            </a:r>
            <a:endParaRPr lang="en-IN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4743450" y="2222598"/>
            <a:ext cx="5369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5</a:t>
            </a:r>
            <a:r>
              <a:rPr lang="en-IN" sz="1400" dirty="0" smtClean="0"/>
              <a:t>0px</a:t>
            </a:r>
            <a:endParaRPr lang="en-IN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8011136" y="2376487"/>
            <a:ext cx="5369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/>
              <a:t>30px</a:t>
            </a:r>
            <a:endParaRPr lang="en-IN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5432123" y="1736823"/>
            <a:ext cx="5369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5</a:t>
            </a:r>
            <a:r>
              <a:rPr lang="en-IN" sz="1400" dirty="0" smtClean="0"/>
              <a:t>0px</a:t>
            </a:r>
            <a:endParaRPr lang="en-IN" sz="1400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286375" y="4829175"/>
            <a:ext cx="9525" cy="4286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432123" y="4889598"/>
            <a:ext cx="5369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5</a:t>
            </a:r>
            <a:r>
              <a:rPr lang="en-IN" sz="1400" dirty="0" smtClean="0"/>
              <a:t>0px</a:t>
            </a:r>
            <a:endParaRPr lang="en-IN" sz="1400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8096251" y="2305050"/>
            <a:ext cx="36671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643923" y="2376487"/>
            <a:ext cx="5369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/>
              <a:t>30px</a:t>
            </a:r>
            <a:endParaRPr lang="en-IN" sz="1400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4743450" y="3486150"/>
            <a:ext cx="0" cy="5429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743450" y="3603723"/>
            <a:ext cx="5369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5</a:t>
            </a:r>
            <a:r>
              <a:rPr lang="en-IN" sz="1400" dirty="0" smtClean="0"/>
              <a:t>0px</a:t>
            </a:r>
            <a:endParaRPr lang="en-IN" sz="1400" dirty="0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6244425" y="2647950"/>
            <a:ext cx="3048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096000" y="2749033"/>
            <a:ext cx="5369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/>
              <a:t>30px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747567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3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="" xmlns:a16="http://schemas.microsoft.com/office/drawing/2014/main" id="{E2303127-E47B-4DD5-A21C-6C855A24E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466" y="6234545"/>
            <a:ext cx="286501" cy="34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B9C895C-A2DC-4DCC-81E3-194BB3EC7FBB}"/>
              </a:ext>
            </a:extLst>
          </p:cNvPr>
          <p:cNvSpPr txBox="1"/>
          <p:nvPr/>
        </p:nvSpPr>
        <p:spPr>
          <a:xfrm>
            <a:off x="3326606" y="412394"/>
            <a:ext cx="5538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smtClean="0">
                <a:solidFill>
                  <a:srgbClr val="8A52E7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Pseudo Classes</a:t>
            </a:r>
            <a:endParaRPr lang="en-IN" sz="4000" b="1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170D01F-37B5-47E0-94A3-2B9F3C6FCD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12" y="6164207"/>
            <a:ext cx="1241369" cy="34913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94512" y="1668064"/>
            <a:ext cx="4611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</a:t>
            </a:r>
            <a:r>
              <a:rPr lang="en-US" dirty="0" smtClean="0">
                <a:solidFill>
                  <a:schemeClr val="bg1"/>
                </a:solidFill>
              </a:rPr>
              <a:t>sed </a:t>
            </a:r>
            <a:r>
              <a:rPr lang="en-US" dirty="0">
                <a:solidFill>
                  <a:schemeClr val="bg1"/>
                </a:solidFill>
              </a:rPr>
              <a:t>to define a special state of an element.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84"/>
          <a:stretch/>
        </p:blipFill>
        <p:spPr bwMode="auto">
          <a:xfrm>
            <a:off x="4886325" y="2206108"/>
            <a:ext cx="2552700" cy="128587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894512" y="2206109"/>
            <a:ext cx="970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dirty="0">
                <a:solidFill>
                  <a:srgbClr val="C748B0"/>
                </a:solidFill>
              </a:rPr>
              <a:t>focus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94512" y="2727841"/>
            <a:ext cx="1013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dirty="0">
                <a:solidFill>
                  <a:srgbClr val="C748B0"/>
                </a:solidFill>
              </a:rPr>
              <a:t>hover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06903" y="3251716"/>
            <a:ext cx="1084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dirty="0">
                <a:solidFill>
                  <a:srgbClr val="C748B0"/>
                </a:solidFill>
              </a:rPr>
              <a:t>visited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06903" y="3747016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dirty="0" smtClean="0">
                <a:solidFill>
                  <a:srgbClr val="C748B0"/>
                </a:solidFill>
              </a:rPr>
              <a:t>link</a:t>
            </a:r>
          </a:p>
        </p:txBody>
      </p:sp>
      <p:sp>
        <p:nvSpPr>
          <p:cNvPr id="6" name="Right Arrow 5"/>
          <p:cNvSpPr/>
          <p:nvPr/>
        </p:nvSpPr>
        <p:spPr>
          <a:xfrm>
            <a:off x="5969795" y="4905375"/>
            <a:ext cx="1354930" cy="21907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6048549" y="4516993"/>
            <a:ext cx="1104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On hover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9227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159" y="2210870"/>
            <a:ext cx="3219450" cy="127635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7" r="21838" b="12150"/>
          <a:stretch/>
        </p:blipFill>
        <p:spPr bwMode="auto">
          <a:xfrm>
            <a:off x="1907866" y="4116348"/>
            <a:ext cx="3700133" cy="2130256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5" r="21838" b="5625"/>
          <a:stretch/>
        </p:blipFill>
        <p:spPr bwMode="auto">
          <a:xfrm>
            <a:off x="7548892" y="4104289"/>
            <a:ext cx="3700133" cy="2130256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88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4" grpId="0"/>
      <p:bldP spid="26" grpId="0"/>
      <p:bldP spid="27" grpId="0"/>
      <p:bldP spid="29" grpId="0"/>
      <p:bldP spid="6" grpId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3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="" xmlns:a16="http://schemas.microsoft.com/office/drawing/2014/main" id="{E2303127-E47B-4DD5-A21C-6C855A24E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466" y="6234545"/>
            <a:ext cx="286501" cy="34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B9C895C-A2DC-4DCC-81E3-194BB3EC7FBB}"/>
              </a:ext>
            </a:extLst>
          </p:cNvPr>
          <p:cNvSpPr txBox="1"/>
          <p:nvPr/>
        </p:nvSpPr>
        <p:spPr>
          <a:xfrm>
            <a:off x="3326606" y="412394"/>
            <a:ext cx="5538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smtClean="0">
                <a:solidFill>
                  <a:srgbClr val="8A52E7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CSS Units</a:t>
            </a:r>
            <a:endParaRPr lang="en-IN" sz="4000" b="1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170D01F-37B5-47E0-94A3-2B9F3C6FCD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12" y="6164207"/>
            <a:ext cx="1241369" cy="34913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00124" y="1802368"/>
            <a:ext cx="1410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2400" b="1" dirty="0">
                <a:solidFill>
                  <a:srgbClr val="8A52E7"/>
                </a:solidFill>
              </a:rPr>
              <a:t>p</a:t>
            </a:r>
            <a:r>
              <a:rPr lang="en-US" sz="2400" b="1" dirty="0" smtClean="0">
                <a:solidFill>
                  <a:srgbClr val="8A52E7"/>
                </a:solidFill>
              </a:rPr>
              <a:t>x </a:t>
            </a:r>
            <a:r>
              <a:rPr lang="en-US" sz="2400" b="1" dirty="0" smtClean="0">
                <a:solidFill>
                  <a:schemeClr val="bg1"/>
                </a:solidFill>
              </a:rPr>
              <a:t>:</a:t>
            </a:r>
            <a:r>
              <a:rPr lang="en-US" sz="2400" dirty="0">
                <a:solidFill>
                  <a:schemeClr val="bg1"/>
                </a:solidFill>
              </a:rPr>
              <a:t> </a:t>
            </a:r>
            <a:r>
              <a:rPr lang="en-US" sz="2400" dirty="0" smtClean="0">
                <a:solidFill>
                  <a:schemeClr val="bg1"/>
                </a:solidFill>
              </a:rPr>
              <a:t>pixels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00124" y="2592943"/>
            <a:ext cx="444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2400" b="1" dirty="0" smtClean="0">
                <a:solidFill>
                  <a:srgbClr val="8A52E7"/>
                </a:solidFill>
              </a:rPr>
              <a:t>% </a:t>
            </a:r>
            <a:r>
              <a:rPr lang="en-US" sz="2400" b="1" dirty="0" smtClean="0">
                <a:solidFill>
                  <a:schemeClr val="bg1"/>
                </a:solidFill>
              </a:rPr>
              <a:t>:</a:t>
            </a:r>
            <a:r>
              <a:rPr lang="en-US" sz="2400" dirty="0">
                <a:solidFill>
                  <a:schemeClr val="bg1"/>
                </a:solidFill>
              </a:rPr>
              <a:t> Relative to the parent element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00124" y="3354942"/>
            <a:ext cx="5679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2400" b="1" dirty="0" smtClean="0">
                <a:solidFill>
                  <a:srgbClr val="8A52E7"/>
                </a:solidFill>
              </a:rPr>
              <a:t>em </a:t>
            </a:r>
            <a:r>
              <a:rPr lang="en-US" sz="2400" b="1" dirty="0" smtClean="0">
                <a:solidFill>
                  <a:schemeClr val="bg1"/>
                </a:solidFill>
              </a:rPr>
              <a:t>:</a:t>
            </a:r>
            <a:r>
              <a:rPr lang="en-US" sz="2400" dirty="0">
                <a:solidFill>
                  <a:schemeClr val="bg1"/>
                </a:solidFill>
              </a:rPr>
              <a:t> Relative to the font-size of the element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0123" y="4157183"/>
            <a:ext cx="6383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2400" b="1" dirty="0">
                <a:solidFill>
                  <a:srgbClr val="8A52E7"/>
                </a:solidFill>
              </a:rPr>
              <a:t>r</a:t>
            </a:r>
            <a:r>
              <a:rPr lang="en-US" sz="2400" b="1" dirty="0" smtClean="0">
                <a:solidFill>
                  <a:srgbClr val="8A52E7"/>
                </a:solidFill>
              </a:rPr>
              <a:t>em </a:t>
            </a:r>
            <a:r>
              <a:rPr lang="en-US" sz="2400" b="1" dirty="0" smtClean="0">
                <a:solidFill>
                  <a:schemeClr val="bg1"/>
                </a:solidFill>
              </a:rPr>
              <a:t>:</a:t>
            </a:r>
            <a:r>
              <a:rPr lang="en-US" sz="2400" dirty="0">
                <a:solidFill>
                  <a:schemeClr val="bg1"/>
                </a:solidFill>
              </a:rPr>
              <a:t> </a:t>
            </a:r>
            <a:r>
              <a:rPr lang="en-US" sz="2400" dirty="0" smtClean="0">
                <a:solidFill>
                  <a:schemeClr val="bg1"/>
                </a:solidFill>
              </a:rPr>
              <a:t>Relative </a:t>
            </a:r>
            <a:r>
              <a:rPr lang="en-US" sz="2400" dirty="0">
                <a:solidFill>
                  <a:schemeClr val="bg1"/>
                </a:solidFill>
              </a:rPr>
              <a:t>to the font-size of the </a:t>
            </a:r>
            <a:r>
              <a:rPr lang="en-US" sz="2400" dirty="0" smtClean="0">
                <a:solidFill>
                  <a:schemeClr val="bg1"/>
                </a:solidFill>
              </a:rPr>
              <a:t>root element</a:t>
            </a:r>
          </a:p>
        </p:txBody>
      </p:sp>
    </p:spTree>
    <p:extLst>
      <p:ext uri="{BB962C8B-B14F-4D97-AF65-F5344CB8AC3E}">
        <p14:creationId xmlns:p14="http://schemas.microsoft.com/office/powerpoint/2010/main" val="2088484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3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="" xmlns:a16="http://schemas.microsoft.com/office/drawing/2014/main" id="{E2303127-E47B-4DD5-A21C-6C855A24E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466" y="6234545"/>
            <a:ext cx="286501" cy="34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B9C895C-A2DC-4DCC-81E3-194BB3EC7FBB}"/>
              </a:ext>
            </a:extLst>
          </p:cNvPr>
          <p:cNvSpPr txBox="1"/>
          <p:nvPr/>
        </p:nvSpPr>
        <p:spPr>
          <a:xfrm>
            <a:off x="3326606" y="412394"/>
            <a:ext cx="5538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smtClean="0">
                <a:solidFill>
                  <a:srgbClr val="8A52E7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CSS Display </a:t>
            </a:r>
            <a:endParaRPr lang="en-IN" sz="4000" b="1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170D01F-37B5-47E0-94A3-2B9F3C6FCD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12" y="6164207"/>
            <a:ext cx="1241369" cy="34913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12346" y="1583203"/>
            <a:ext cx="6264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fontAlgn="base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Specifies how an element should be displayed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2346" y="2240428"/>
            <a:ext cx="8059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fontAlgn="base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Every element has a default display property , </a:t>
            </a:r>
            <a:r>
              <a:rPr lang="en-US" sz="2400" dirty="0" smtClean="0">
                <a:solidFill>
                  <a:srgbClr val="C748B0"/>
                </a:solidFill>
              </a:rPr>
              <a:t>block</a:t>
            </a:r>
            <a:r>
              <a:rPr lang="en-US" sz="2400" dirty="0" smtClean="0">
                <a:solidFill>
                  <a:schemeClr val="bg1"/>
                </a:solidFill>
              </a:rPr>
              <a:t> or </a:t>
            </a:r>
            <a:r>
              <a:rPr lang="en-US" sz="2400" dirty="0" smtClean="0">
                <a:solidFill>
                  <a:srgbClr val="C748B0"/>
                </a:solidFill>
              </a:rPr>
              <a:t>inline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076950" y="2823835"/>
            <a:ext cx="19050" cy="265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843141" y="2891165"/>
            <a:ext cx="966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>
                <a:solidFill>
                  <a:srgbClr val="C748B0"/>
                </a:solidFill>
              </a:rPr>
              <a:t>Block</a:t>
            </a:r>
            <a:endParaRPr lang="en-IN" sz="2800" dirty="0">
              <a:solidFill>
                <a:srgbClr val="C748B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050416" y="2891165"/>
            <a:ext cx="994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>
                <a:solidFill>
                  <a:srgbClr val="C748B0"/>
                </a:solidFill>
              </a:rPr>
              <a:t>Inline</a:t>
            </a:r>
            <a:endParaRPr lang="en-IN" sz="2800" dirty="0">
              <a:solidFill>
                <a:srgbClr val="C748B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13348" y="3449985"/>
            <a:ext cx="20265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&lt;div&gt;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&lt;h1&gt; - &lt;h6&gt;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&lt;p&gt;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&lt;form&gt;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&lt;header&gt;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&lt;footer&gt;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&lt;section</a:t>
            </a:r>
            <a:r>
              <a:rPr lang="en-US" dirty="0" smtClean="0">
                <a:solidFill>
                  <a:srgbClr val="FFC000"/>
                </a:solidFill>
              </a:rPr>
              <a:t>&gt;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773524" y="3481150"/>
            <a:ext cx="1939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dirty="0">
                <a:solidFill>
                  <a:srgbClr val="FFC000"/>
                </a:solidFill>
              </a:rPr>
              <a:t>&lt;span&gt;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dirty="0">
                <a:solidFill>
                  <a:srgbClr val="FFC000"/>
                </a:solidFill>
              </a:rPr>
              <a:t>&lt;a&gt;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dirty="0">
                <a:solidFill>
                  <a:srgbClr val="FFC000"/>
                </a:solidFill>
              </a:rPr>
              <a:t>&lt;img&gt;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640" y="5521463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fontAlgn="base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Display none is used to hide and show elements</a:t>
            </a:r>
            <a:endParaRPr lang="en-US" sz="2400" dirty="0" smtClean="0">
              <a:solidFill>
                <a:srgbClr val="C748B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994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9" grpId="0"/>
      <p:bldP spid="5" grpId="0"/>
      <p:bldP spid="13" grpId="0"/>
      <p:bldP spid="8" grpId="0"/>
      <p:bldP spid="19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3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="" xmlns:a16="http://schemas.microsoft.com/office/drawing/2014/main" id="{E2303127-E47B-4DD5-A21C-6C855A24E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466" y="6234545"/>
            <a:ext cx="286501" cy="34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B9C895C-A2DC-4DCC-81E3-194BB3EC7FBB}"/>
              </a:ext>
            </a:extLst>
          </p:cNvPr>
          <p:cNvSpPr txBox="1"/>
          <p:nvPr/>
        </p:nvSpPr>
        <p:spPr>
          <a:xfrm>
            <a:off x="3326606" y="412394"/>
            <a:ext cx="5538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smtClean="0">
                <a:solidFill>
                  <a:srgbClr val="8A52E7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CSS Position</a:t>
            </a:r>
            <a:endParaRPr lang="en-IN" sz="4000" b="1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170D01F-37B5-47E0-94A3-2B9F3C6FCD6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12" y="6164207"/>
            <a:ext cx="1241369" cy="34913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12346" y="1392523"/>
            <a:ext cx="8137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fontAlgn="base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Specifies the type of positioning method used for an element</a:t>
            </a:r>
          </a:p>
        </p:txBody>
      </p:sp>
      <p:pic>
        <p:nvPicPr>
          <p:cNvPr id="4" name="fixed-vs-sticky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48000" y="2809875"/>
            <a:ext cx="6096000" cy="304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68864" y="2190750"/>
            <a:ext cx="225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>
                <a:solidFill>
                  <a:srgbClr val="C748B0"/>
                </a:solidFill>
              </a:rPr>
              <a:t>Fixed vs Sticky</a:t>
            </a:r>
            <a:endParaRPr lang="en-IN" sz="2800" dirty="0">
              <a:solidFill>
                <a:srgbClr val="C748B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4840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3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3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="" xmlns:a16="http://schemas.microsoft.com/office/drawing/2014/main" id="{E2303127-E47B-4DD5-A21C-6C855A24E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466" y="6234545"/>
            <a:ext cx="286501" cy="34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B9C895C-A2DC-4DCC-81E3-194BB3EC7FBB}"/>
              </a:ext>
            </a:extLst>
          </p:cNvPr>
          <p:cNvSpPr txBox="1"/>
          <p:nvPr/>
        </p:nvSpPr>
        <p:spPr>
          <a:xfrm>
            <a:off x="3326606" y="412394"/>
            <a:ext cx="5538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smtClean="0">
                <a:solidFill>
                  <a:srgbClr val="8A52E7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CSS Position</a:t>
            </a:r>
            <a:endParaRPr lang="en-IN" sz="4000" b="1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170D01F-37B5-47E0-94A3-2B9F3C6FCD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12" y="6164207"/>
            <a:ext cx="1241369" cy="349135"/>
          </a:xfrm>
          <a:prstGeom prst="rect">
            <a:avLst/>
          </a:prstGeom>
        </p:spPr>
      </p:pic>
      <p:pic>
        <p:nvPicPr>
          <p:cNvPr id="3" name="Picture 2" descr="Difference between css position absolute versus relative | by Leanne Zhang  | Medium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33"/>
          <a:stretch/>
        </p:blipFill>
        <p:spPr bwMode="auto">
          <a:xfrm>
            <a:off x="3176586" y="2032115"/>
            <a:ext cx="5838825" cy="420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547884" y="1323975"/>
            <a:ext cx="3096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>
                <a:solidFill>
                  <a:srgbClr val="C748B0"/>
                </a:solidFill>
              </a:rPr>
              <a:t>Relative vs Absolute</a:t>
            </a:r>
            <a:endParaRPr lang="en-IN" sz="2800" dirty="0">
              <a:solidFill>
                <a:srgbClr val="C748B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9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3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="" xmlns:a16="http://schemas.microsoft.com/office/drawing/2014/main" id="{E2303127-E47B-4DD5-A21C-6C855A24E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466" y="6234545"/>
            <a:ext cx="286501" cy="34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B9C895C-A2DC-4DCC-81E3-194BB3EC7FBB}"/>
              </a:ext>
            </a:extLst>
          </p:cNvPr>
          <p:cNvSpPr txBox="1"/>
          <p:nvPr/>
        </p:nvSpPr>
        <p:spPr>
          <a:xfrm>
            <a:off x="3326606" y="412394"/>
            <a:ext cx="5538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smtClean="0">
                <a:solidFill>
                  <a:srgbClr val="8A52E7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CSS Media Queries</a:t>
            </a:r>
            <a:endParaRPr lang="en-IN" sz="4000" b="1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170D01F-37B5-47E0-94A3-2B9F3C6FCD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12" y="6164207"/>
            <a:ext cx="1241369" cy="349135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5"/>
          <a:stretch/>
        </p:blipFill>
        <p:spPr bwMode="auto">
          <a:xfrm>
            <a:off x="2165692" y="2082834"/>
            <a:ext cx="3665989" cy="1835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20478" y="1394936"/>
            <a:ext cx="6260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>
                <a:solidFill>
                  <a:srgbClr val="C748B0"/>
                </a:solidFill>
              </a:rPr>
              <a:t>They are used to apply specific styles to different </a:t>
            </a:r>
            <a:r>
              <a:rPr lang="en-IN" sz="2000" dirty="0" smtClean="0">
                <a:solidFill>
                  <a:srgbClr val="C748B0"/>
                </a:solidFill>
              </a:rPr>
              <a:t>devices</a:t>
            </a:r>
            <a:endParaRPr lang="en-IN" sz="2000" dirty="0">
              <a:solidFill>
                <a:srgbClr val="C748B0"/>
              </a:solidFill>
            </a:endParaRPr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017" y="2082834"/>
            <a:ext cx="3665989" cy="1835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200" y="4348049"/>
            <a:ext cx="6410325" cy="199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6460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3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="" xmlns:a16="http://schemas.microsoft.com/office/drawing/2014/main" id="{E2303127-E47B-4DD5-A21C-6C855A24E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466" y="6234545"/>
            <a:ext cx="286501" cy="34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B9C895C-A2DC-4DCC-81E3-194BB3EC7FBB}"/>
              </a:ext>
            </a:extLst>
          </p:cNvPr>
          <p:cNvSpPr txBox="1"/>
          <p:nvPr/>
        </p:nvSpPr>
        <p:spPr>
          <a:xfrm>
            <a:off x="3326606" y="412394"/>
            <a:ext cx="5538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smtClean="0">
                <a:solidFill>
                  <a:srgbClr val="8A52E7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Resources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170D01F-37B5-47E0-94A3-2B9F3C6FCD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12" y="6164207"/>
            <a:ext cx="1241369" cy="34913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90181" y="1780282"/>
            <a:ext cx="1630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IN" sz="2000" dirty="0" smtClean="0">
                <a:solidFill>
                  <a:srgbClr val="C748B0"/>
                </a:solidFill>
                <a:hlinkClick r:id="rId4"/>
              </a:rPr>
              <a:t>MDN-docs</a:t>
            </a:r>
            <a:endParaRPr lang="en-IN" sz="2000" dirty="0">
              <a:solidFill>
                <a:srgbClr val="C748B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90180" y="2580382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C748B0"/>
                </a:solidFill>
                <a:hlinkClick r:id="rId5"/>
              </a:rPr>
              <a:t>W3 Schools</a:t>
            </a:r>
            <a:endParaRPr lang="en-IN" sz="2000" dirty="0">
              <a:solidFill>
                <a:srgbClr val="C748B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379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3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E2303127-E47B-4DD5-A21C-6C855A24E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466" y="6234545"/>
            <a:ext cx="286501" cy="34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B9C895C-A2DC-4DCC-81E3-194BB3EC7FBB}"/>
              </a:ext>
            </a:extLst>
          </p:cNvPr>
          <p:cNvSpPr txBox="1"/>
          <p:nvPr/>
        </p:nvSpPr>
        <p:spPr>
          <a:xfrm>
            <a:off x="4044263" y="384502"/>
            <a:ext cx="4103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rgbClr val="8A52E7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GB" sz="4000" b="1" dirty="0" smtClean="0">
                <a:solidFill>
                  <a:srgbClr val="8A52E7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What is CSS?</a:t>
            </a:r>
            <a:endParaRPr lang="en-IN" sz="4000" b="1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170D01F-37B5-47E0-94A3-2B9F3C6FCD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12" y="6164207"/>
            <a:ext cx="1241369" cy="3491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3152" y="1623534"/>
            <a:ext cx="48856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4000" dirty="0" smtClean="0">
                <a:solidFill>
                  <a:srgbClr val="FFC000"/>
                </a:solidFill>
              </a:rPr>
              <a:t>Cascading Style Sheets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1204" y="4070686"/>
            <a:ext cx="465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fontAlgn="base"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C748B0"/>
                </a:solidFill>
              </a:rPr>
              <a:t>External style sheets are CSS files</a:t>
            </a:r>
            <a:endParaRPr lang="en-US" sz="2400" dirty="0">
              <a:solidFill>
                <a:srgbClr val="C748B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1204" y="3116727"/>
            <a:ext cx="6818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fontAlgn="base"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C748B0"/>
                </a:solidFill>
              </a:rPr>
              <a:t>Describes </a:t>
            </a:r>
            <a:r>
              <a:rPr lang="en-US" sz="2400" dirty="0">
                <a:solidFill>
                  <a:srgbClr val="C748B0"/>
                </a:solidFill>
              </a:rPr>
              <a:t>how HTML elements are to be displayed</a:t>
            </a:r>
            <a:endParaRPr lang="en-US" sz="2400" dirty="0" smtClean="0">
              <a:solidFill>
                <a:srgbClr val="C748B0"/>
              </a:solidFill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701" y="2753061"/>
            <a:ext cx="2628899" cy="263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0821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rgbClr val="1F1D26"/>
            </a:gs>
            <a:gs pos="0">
              <a:srgbClr val="27154F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C4BC9F99-2703-41C1-BDCF-209EBC425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" y="258302"/>
            <a:ext cx="2013067" cy="62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C56550D-2CF1-4C68-A6F0-8D5C84D4A7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119" y="258302"/>
            <a:ext cx="1634553" cy="4597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441A8F1-92DF-429A-82CE-5AF35B26E0A5}"/>
              </a:ext>
            </a:extLst>
          </p:cNvPr>
          <p:cNvSpPr txBox="1"/>
          <p:nvPr/>
        </p:nvSpPr>
        <p:spPr>
          <a:xfrm>
            <a:off x="2155703" y="2650508"/>
            <a:ext cx="788059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0" b="1" dirty="0" smtClean="0">
                <a:ln w="25400" cmpd="sng">
                  <a:solidFill>
                    <a:srgbClr val="C748B0"/>
                  </a:solidFill>
                </a:ln>
                <a:noFill/>
                <a:latin typeface="Poppins" panose="00000500000000000000" pitchFamily="2" charset="0"/>
                <a:cs typeface="Poppins" panose="00000500000000000000" pitchFamily="2" charset="0"/>
              </a:rPr>
              <a:t>Time for Coding!</a:t>
            </a:r>
            <a:endParaRPr lang="en-IN" sz="7500" b="1" dirty="0">
              <a:ln w="25400" cmpd="sng">
                <a:solidFill>
                  <a:schemeClr val="bg1"/>
                </a:solidFill>
              </a:ln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75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171628"/>
            </a:gs>
            <a:gs pos="100000">
              <a:srgbClr val="101324"/>
            </a:gs>
            <a:gs pos="0">
              <a:srgbClr val="301F39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C4BC9F99-2703-41C1-BDCF-209EBC425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" y="258302"/>
            <a:ext cx="2013067" cy="62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C56550D-2CF1-4C68-A6F0-8D5C84D4A7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119" y="258302"/>
            <a:ext cx="1634553" cy="4597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441A8F1-92DF-429A-82CE-5AF35B26E0A5}"/>
              </a:ext>
            </a:extLst>
          </p:cNvPr>
          <p:cNvSpPr txBox="1"/>
          <p:nvPr/>
        </p:nvSpPr>
        <p:spPr>
          <a:xfrm>
            <a:off x="2155703" y="2228671"/>
            <a:ext cx="788059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0" b="1" dirty="0">
                <a:ln w="25400" cmpd="sng">
                  <a:solidFill>
                    <a:srgbClr val="C748B0"/>
                  </a:solidFill>
                </a:ln>
                <a:noFill/>
                <a:latin typeface="Poppins" panose="00000500000000000000" pitchFamily="2" charset="0"/>
                <a:cs typeface="Poppins" panose="00000500000000000000" pitchFamily="2" charset="0"/>
              </a:rPr>
              <a:t>Try It Yourself </a:t>
            </a:r>
          </a:p>
          <a:p>
            <a:pPr algn="ctr"/>
            <a:r>
              <a:rPr lang="en-GB" sz="7500" b="1" dirty="0">
                <a:ln w="25400" cmpd="sng">
                  <a:solidFill>
                    <a:schemeClr val="bg1"/>
                  </a:solidFill>
                </a:ln>
                <a:noFill/>
                <a:latin typeface="Poppins" panose="00000500000000000000" pitchFamily="2" charset="0"/>
                <a:cs typeface="Poppins" panose="00000500000000000000" pitchFamily="2" charset="0"/>
              </a:rPr>
              <a:t>Challenge</a:t>
            </a:r>
            <a:endParaRPr lang="en-IN" sz="7500" b="1" dirty="0">
              <a:ln w="25400" cmpd="sng">
                <a:solidFill>
                  <a:schemeClr val="bg1"/>
                </a:solidFill>
              </a:ln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96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3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="" xmlns:a16="http://schemas.microsoft.com/office/drawing/2014/main" id="{E2303127-E47B-4DD5-A21C-6C855A24E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466" y="6234545"/>
            <a:ext cx="286501" cy="34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170D01F-37B5-47E0-94A3-2B9F3C6FCD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12" y="6164207"/>
            <a:ext cx="1241369" cy="3491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B9C895C-A2DC-4DCC-81E3-194BB3EC7FBB}"/>
              </a:ext>
            </a:extLst>
          </p:cNvPr>
          <p:cNvSpPr txBox="1"/>
          <p:nvPr/>
        </p:nvSpPr>
        <p:spPr>
          <a:xfrm>
            <a:off x="2625328" y="396163"/>
            <a:ext cx="6941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smtClean="0">
                <a:solidFill>
                  <a:srgbClr val="8A52E7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Try </a:t>
            </a:r>
            <a:r>
              <a:rPr lang="en-GB" sz="4000" b="1" dirty="0">
                <a:solidFill>
                  <a:srgbClr val="8A52E7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I</a:t>
            </a:r>
            <a:r>
              <a:rPr lang="en-GB" sz="4000" b="1" dirty="0" smtClean="0">
                <a:solidFill>
                  <a:srgbClr val="8A52E7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t </a:t>
            </a:r>
            <a:r>
              <a:rPr lang="en-GB" sz="4000" b="1" dirty="0">
                <a:solidFill>
                  <a:srgbClr val="8A52E7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Y</a:t>
            </a:r>
            <a:r>
              <a:rPr lang="en-GB" sz="4000" b="1" dirty="0" smtClean="0">
                <a:solidFill>
                  <a:srgbClr val="8A52E7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ourself Challenge</a:t>
            </a:r>
            <a:endParaRPr lang="en-IN" sz="4000" b="1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2951" y="1790700"/>
            <a:ext cx="478154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Create a card with a heading, a paragraph tag, and an image tag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Make </a:t>
            </a:r>
            <a:r>
              <a:rPr lang="en-US" dirty="0">
                <a:solidFill>
                  <a:schemeClr val="bg1"/>
                </a:solidFill>
              </a:rPr>
              <a:t>heading as blue color using class </a:t>
            </a:r>
            <a:r>
              <a:rPr lang="en-US" dirty="0" smtClean="0">
                <a:solidFill>
                  <a:schemeClr val="bg1"/>
                </a:solidFill>
              </a:rPr>
              <a:t>selectors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Modify the font size of the paragraph tag as 15px using id </a:t>
            </a:r>
            <a:r>
              <a:rPr lang="en-US" dirty="0" smtClean="0">
                <a:solidFill>
                  <a:schemeClr val="bg1"/>
                </a:solidFill>
              </a:rPr>
              <a:t>selector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Add a black border to the div element with the width specified as 30%, padding and margin as </a:t>
            </a:r>
            <a:r>
              <a:rPr lang="en-US" dirty="0" smtClean="0">
                <a:solidFill>
                  <a:schemeClr val="bg1"/>
                </a:solidFill>
              </a:rPr>
              <a:t>2em using element selector.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536" y="1268730"/>
            <a:ext cx="3295863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273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3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E2303127-E47B-4DD5-A21C-6C855A24E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466" y="6234545"/>
            <a:ext cx="286501" cy="34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B9C895C-A2DC-4DCC-81E3-194BB3EC7FBB}"/>
              </a:ext>
            </a:extLst>
          </p:cNvPr>
          <p:cNvSpPr txBox="1"/>
          <p:nvPr/>
        </p:nvSpPr>
        <p:spPr>
          <a:xfrm>
            <a:off x="2829825" y="432127"/>
            <a:ext cx="65323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smtClean="0">
                <a:solidFill>
                  <a:srgbClr val="8A52E7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3 Ways to write CSS</a:t>
            </a:r>
            <a:endParaRPr lang="en-IN" sz="4000" b="1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170D01F-37B5-47E0-94A3-2B9F3C6FCD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12" y="6164207"/>
            <a:ext cx="1241369" cy="3491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90181" y="3947634"/>
            <a:ext cx="33289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 fontAlgn="base">
              <a:buFont typeface="Arial" pitchFamily="34" charset="0"/>
              <a:buChar char="•"/>
            </a:pPr>
            <a:r>
              <a:rPr lang="en-US" sz="4000" dirty="0" smtClean="0">
                <a:solidFill>
                  <a:srgbClr val="FFC000"/>
                </a:solidFill>
              </a:rPr>
              <a:t>External CSS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151" y="1775934"/>
            <a:ext cx="2628899" cy="263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690181" y="1775934"/>
            <a:ext cx="27799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 fontAlgn="base">
              <a:buFont typeface="Arial" pitchFamily="34" charset="0"/>
              <a:buChar char="•"/>
            </a:pPr>
            <a:r>
              <a:rPr lang="en-US" sz="4000" dirty="0" smtClean="0">
                <a:solidFill>
                  <a:srgbClr val="FFC000"/>
                </a:solidFill>
              </a:rPr>
              <a:t>Inline CSS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90181" y="2839559"/>
            <a:ext cx="32489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 fontAlgn="base">
              <a:buFont typeface="Arial" pitchFamily="34" charset="0"/>
              <a:buChar char="•"/>
            </a:pPr>
            <a:r>
              <a:rPr lang="en-US" sz="4000" dirty="0" smtClean="0">
                <a:solidFill>
                  <a:srgbClr val="FFC000"/>
                </a:solidFill>
              </a:rPr>
              <a:t>Internal CSS</a:t>
            </a:r>
          </a:p>
        </p:txBody>
      </p:sp>
    </p:spTree>
    <p:extLst>
      <p:ext uri="{BB962C8B-B14F-4D97-AF65-F5344CB8AC3E}">
        <p14:creationId xmlns:p14="http://schemas.microsoft.com/office/powerpoint/2010/main" val="39051969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3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="" xmlns:a16="http://schemas.microsoft.com/office/drawing/2014/main" id="{E2303127-E47B-4DD5-A21C-6C855A24E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466" y="6234545"/>
            <a:ext cx="286501" cy="34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B9C895C-A2DC-4DCC-81E3-194BB3EC7FBB}"/>
              </a:ext>
            </a:extLst>
          </p:cNvPr>
          <p:cNvSpPr txBox="1"/>
          <p:nvPr/>
        </p:nvSpPr>
        <p:spPr>
          <a:xfrm>
            <a:off x="4669052" y="412394"/>
            <a:ext cx="2853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 smtClean="0">
                <a:solidFill>
                  <a:srgbClr val="8A52E7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Inline CSS </a:t>
            </a:r>
            <a:endParaRPr lang="en-IN" sz="4000" b="1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170D01F-37B5-47E0-94A3-2B9F3C6FCD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12" y="6164207"/>
            <a:ext cx="1241369" cy="349135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1476375"/>
            <a:ext cx="6715125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2" y="3366974"/>
            <a:ext cx="4752975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29868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3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="" xmlns:a16="http://schemas.microsoft.com/office/drawing/2014/main" id="{E2303127-E47B-4DD5-A21C-6C855A24E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466" y="6234545"/>
            <a:ext cx="286501" cy="34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B9C895C-A2DC-4DCC-81E3-194BB3EC7FBB}"/>
              </a:ext>
            </a:extLst>
          </p:cNvPr>
          <p:cNvSpPr txBox="1"/>
          <p:nvPr/>
        </p:nvSpPr>
        <p:spPr>
          <a:xfrm>
            <a:off x="3326606" y="387271"/>
            <a:ext cx="5538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smtClean="0">
                <a:solidFill>
                  <a:srgbClr val="8A52E7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Internal CSS </a:t>
            </a:r>
            <a:endParaRPr lang="en-IN" sz="4000" b="1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170D01F-37B5-47E0-94A3-2B9F3C6FCD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12" y="6164207"/>
            <a:ext cx="1241369" cy="349135"/>
          </a:xfrm>
          <a:prstGeom prst="rect">
            <a:avLst/>
          </a:prstGeom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06" y="1300163"/>
            <a:ext cx="4861278" cy="4795838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91" y="2212182"/>
            <a:ext cx="4752975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266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3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="" xmlns:a16="http://schemas.microsoft.com/office/drawing/2014/main" id="{E2303127-E47B-4DD5-A21C-6C855A24E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466" y="6234545"/>
            <a:ext cx="286501" cy="34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B9C895C-A2DC-4DCC-81E3-194BB3EC7FBB}"/>
              </a:ext>
            </a:extLst>
          </p:cNvPr>
          <p:cNvSpPr txBox="1"/>
          <p:nvPr/>
        </p:nvSpPr>
        <p:spPr>
          <a:xfrm>
            <a:off x="3326606" y="412394"/>
            <a:ext cx="5538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smtClean="0">
                <a:solidFill>
                  <a:srgbClr val="8A52E7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External CSS </a:t>
            </a:r>
            <a:endParaRPr lang="en-IN" sz="4000" b="1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170D01F-37B5-47E0-94A3-2B9F3C6FCD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12" y="6164207"/>
            <a:ext cx="1241369" cy="349135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8" y="1120280"/>
            <a:ext cx="3829050" cy="300037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4202057"/>
            <a:ext cx="3781425" cy="196215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156" y="2211332"/>
            <a:ext cx="4752975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0361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3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="" xmlns:a16="http://schemas.microsoft.com/office/drawing/2014/main" id="{E2303127-E47B-4DD5-A21C-6C855A24E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466" y="6234545"/>
            <a:ext cx="286501" cy="34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B9C895C-A2DC-4DCC-81E3-194BB3EC7FBB}"/>
              </a:ext>
            </a:extLst>
          </p:cNvPr>
          <p:cNvSpPr txBox="1"/>
          <p:nvPr/>
        </p:nvSpPr>
        <p:spPr>
          <a:xfrm>
            <a:off x="3326606" y="405688"/>
            <a:ext cx="5538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smtClean="0">
                <a:solidFill>
                  <a:srgbClr val="8A52E7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CSS Selectors</a:t>
            </a:r>
            <a:endParaRPr lang="en-IN" sz="4000" b="1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170D01F-37B5-47E0-94A3-2B9F3C6FCD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12" y="6164207"/>
            <a:ext cx="1241369" cy="3491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85356" y="1473900"/>
            <a:ext cx="44693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fontAlgn="base">
              <a:buFont typeface="+mj-lt"/>
              <a:buAutoNum type="arabicPeriod"/>
            </a:pPr>
            <a:r>
              <a:rPr lang="en-US" sz="4000" dirty="0" smtClean="0">
                <a:solidFill>
                  <a:srgbClr val="FFC000"/>
                </a:solidFill>
              </a:rPr>
              <a:t>Element Selector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0"/>
          <a:stretch/>
        </p:blipFill>
        <p:spPr bwMode="auto">
          <a:xfrm>
            <a:off x="1419225" y="4100513"/>
            <a:ext cx="3276600" cy="13430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37"/>
          <a:stretch/>
        </p:blipFill>
        <p:spPr bwMode="auto">
          <a:xfrm>
            <a:off x="1447800" y="2453248"/>
            <a:ext cx="3248025" cy="15240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044" y="2453248"/>
            <a:ext cx="4762500" cy="16002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250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3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="" xmlns:a16="http://schemas.microsoft.com/office/drawing/2014/main" id="{E2303127-E47B-4DD5-A21C-6C855A24E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466" y="6234545"/>
            <a:ext cx="286501" cy="34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B9C895C-A2DC-4DCC-81E3-194BB3EC7FBB}"/>
              </a:ext>
            </a:extLst>
          </p:cNvPr>
          <p:cNvSpPr txBox="1"/>
          <p:nvPr/>
        </p:nvSpPr>
        <p:spPr>
          <a:xfrm>
            <a:off x="3326606" y="402869"/>
            <a:ext cx="5538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smtClean="0">
                <a:solidFill>
                  <a:srgbClr val="8A52E7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CSS Selectors</a:t>
            </a:r>
            <a:endParaRPr lang="en-IN" sz="4000" b="1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170D01F-37B5-47E0-94A3-2B9F3C6FCD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12" y="6164207"/>
            <a:ext cx="1241369" cy="3491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85356" y="1473900"/>
            <a:ext cx="38842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4000" dirty="0" smtClean="0">
                <a:solidFill>
                  <a:srgbClr val="FFC000"/>
                </a:solidFill>
              </a:rPr>
              <a:t>2.   Class Selector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2" r="6521"/>
          <a:stretch/>
        </p:blipFill>
        <p:spPr bwMode="auto">
          <a:xfrm>
            <a:off x="1419225" y="2453248"/>
            <a:ext cx="3276600" cy="148534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11"/>
          <a:stretch/>
        </p:blipFill>
        <p:spPr bwMode="auto">
          <a:xfrm>
            <a:off x="1419225" y="4162425"/>
            <a:ext cx="3276600" cy="180975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0"/>
          <a:stretch/>
        </p:blipFill>
        <p:spPr bwMode="auto">
          <a:xfrm>
            <a:off x="6405563" y="2438400"/>
            <a:ext cx="4667250" cy="300037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874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3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="" xmlns:a16="http://schemas.microsoft.com/office/drawing/2014/main" id="{E2303127-E47B-4DD5-A21C-6C855A24E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466" y="6234545"/>
            <a:ext cx="286501" cy="34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B9C895C-A2DC-4DCC-81E3-194BB3EC7FBB}"/>
              </a:ext>
            </a:extLst>
          </p:cNvPr>
          <p:cNvSpPr txBox="1"/>
          <p:nvPr/>
        </p:nvSpPr>
        <p:spPr>
          <a:xfrm>
            <a:off x="3326606" y="412394"/>
            <a:ext cx="5538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smtClean="0">
                <a:solidFill>
                  <a:srgbClr val="8A52E7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CSS Selectors</a:t>
            </a:r>
            <a:endParaRPr lang="en-IN" sz="4000" b="1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170D01F-37B5-47E0-94A3-2B9F3C6FCD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12" y="6164207"/>
            <a:ext cx="1241369" cy="3491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85356" y="1473900"/>
            <a:ext cx="31772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4000" dirty="0" smtClean="0">
                <a:solidFill>
                  <a:srgbClr val="FFC000"/>
                </a:solidFill>
              </a:rPr>
              <a:t>3.   ID Selector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1"/>
          <a:stretch/>
        </p:blipFill>
        <p:spPr bwMode="auto">
          <a:xfrm>
            <a:off x="1419225" y="2424113"/>
            <a:ext cx="3276600" cy="13430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7"/>
          <a:stretch/>
        </p:blipFill>
        <p:spPr bwMode="auto">
          <a:xfrm>
            <a:off x="1419226" y="3995738"/>
            <a:ext cx="3276600" cy="18383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175" y="2424112"/>
            <a:ext cx="4772025" cy="30194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903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C748B0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4043</TotalTime>
  <Words>304</Words>
  <Application>Microsoft Office PowerPoint</Application>
  <PresentationFormat>Custom</PresentationFormat>
  <Paragraphs>91</Paragraphs>
  <Slides>22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sudarsan _24</dc:creator>
  <cp:lastModifiedBy>HP</cp:lastModifiedBy>
  <cp:revision>55</cp:revision>
  <dcterms:created xsi:type="dcterms:W3CDTF">2022-04-22T13:02:25Z</dcterms:created>
  <dcterms:modified xsi:type="dcterms:W3CDTF">2022-05-01T02:14:27Z</dcterms:modified>
</cp:coreProperties>
</file>